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337" r:id="rId2"/>
    <p:sldId id="11435" r:id="rId3"/>
    <p:sldId id="11436" r:id="rId4"/>
    <p:sldId id="11437" r:id="rId5"/>
    <p:sldId id="310" r:id="rId6"/>
    <p:sldId id="340" r:id="rId7"/>
    <p:sldId id="342" r:id="rId8"/>
    <p:sldId id="11439" r:id="rId9"/>
    <p:sldId id="11449" r:id="rId10"/>
    <p:sldId id="11452" r:id="rId11"/>
    <p:sldId id="339" r:id="rId12"/>
    <p:sldId id="11441" r:id="rId13"/>
    <p:sldId id="11442" r:id="rId14"/>
    <p:sldId id="11443" r:id="rId15"/>
    <p:sldId id="11450" r:id="rId16"/>
    <p:sldId id="11428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78411" autoAdjust="0"/>
  </p:normalViewPr>
  <p:slideViewPr>
    <p:cSldViewPr snapToGrid="0" showGuides="1">
      <p:cViewPr varScale="1">
        <p:scale>
          <a:sx n="46" d="100"/>
          <a:sy n="46" d="100"/>
        </p:scale>
        <p:origin x="1500" y="54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7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7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7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7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7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7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6" presStyleCnt="7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3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6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513413" y="1949524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58374" y="2709135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58374" y="2709135"/>
        <a:ext cx="2295234" cy="2011907"/>
      </dsp:txXfrm>
    </dsp:sp>
    <dsp:sp modelId="{AE00A12C-A488-48B5-8196-9F097818204F}">
      <dsp:nvSpPr>
        <dsp:cNvPr id="0" name=""/>
        <dsp:cNvSpPr/>
      </dsp:nvSpPr>
      <dsp:spPr>
        <a:xfrm>
          <a:off x="2120545" y="1762354"/>
          <a:ext cx="433063" cy="433063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3323228" y="1254232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3068190" y="2013843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68190" y="2013843"/>
        <a:ext cx="2295234" cy="2011907"/>
      </dsp:txXfrm>
    </dsp:sp>
    <dsp:sp modelId="{A20B5860-8224-4097-904D-B73672C9F839}">
      <dsp:nvSpPr>
        <dsp:cNvPr id="0" name=""/>
        <dsp:cNvSpPr/>
      </dsp:nvSpPr>
      <dsp:spPr>
        <a:xfrm>
          <a:off x="4930361" y="1067063"/>
          <a:ext cx="433063" cy="433063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6133044" y="558941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5878005" y="1318551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878005" y="1318551"/>
        <a:ext cx="2295234" cy="2011907"/>
      </dsp:txXfrm>
    </dsp:sp>
    <dsp:sp modelId="{03B67CC5-9C39-4C8D-A9D8-8C98AF000AF1}">
      <dsp:nvSpPr>
        <dsp:cNvPr id="0" name=""/>
        <dsp:cNvSpPr/>
      </dsp:nvSpPr>
      <dsp:spPr>
        <a:xfrm>
          <a:off x="7740177" y="371771"/>
          <a:ext cx="433063" cy="433063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8942860" y="-136350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8687821" y="623260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687821" y="623260"/>
        <a:ext cx="2295234" cy="2011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gif>
</file>

<file path=ppt/media/image5.jpe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2854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-+-+</a:t>
            </a:r>
          </a:p>
          <a:p>
            <a:r>
              <a:rPr lang="zh-CN" altLang="en-US" dirty="0"/>
              <a:t>红色为</a:t>
            </a:r>
            <a:r>
              <a:rPr lang="en-US" altLang="zh-CN" dirty="0"/>
              <a:t>+</a:t>
            </a:r>
          </a:p>
          <a:p>
            <a:r>
              <a:rPr lang="zh-CN" altLang="en-US" dirty="0"/>
              <a:t>黑色为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差速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213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15286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864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132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4478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673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135518" y="3688363"/>
            <a:ext cx="563648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</a:t>
            </a:r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WIFI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>
            <a:extLst>
              <a:ext uri="{FF2B5EF4-FFF2-40B4-BE49-F238E27FC236}">
                <a16:creationId xmlns:a16="http://schemas.microsoft.com/office/drawing/2014/main" id="{74ED038E-6A32-47B2-8331-8DC111D5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2800" dirty="0" err="1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553129-61DB-4D08-9492-0330D83ADA59}"/>
              </a:ext>
            </a:extLst>
          </p:cNvPr>
          <p:cNvSpPr txBox="1"/>
          <p:nvPr/>
        </p:nvSpPr>
        <p:spPr>
          <a:xfrm>
            <a:off x="123305" y="1476574"/>
            <a:ext cx="12445539" cy="113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在菜单栏上点击工具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---</a:t>
            </a:r>
            <a:r>
              <a:rPr lang="zh-CN" altLang="en-US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（下拉菜单中）点击</a:t>
            </a:r>
            <a:r>
              <a:rPr lang="en-US" altLang="zh-CN" sz="2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ESP8266 Sketch Data Upload</a:t>
            </a:r>
          </a:p>
          <a:p>
            <a:pPr algn="just">
              <a:lnSpc>
                <a:spcPct val="150000"/>
              </a:lnSpc>
            </a:pPr>
            <a:endParaRPr lang="zh-CN" altLang="en-US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752F637-875E-416B-8170-E0DC9CA1007A}"/>
              </a:ext>
            </a:extLst>
          </p:cNvPr>
          <p:cNvPicPr/>
          <p:nvPr/>
        </p:nvPicPr>
        <p:blipFill rotWithShape="1">
          <a:blip r:embed="rId3"/>
          <a:srcRect l="-1" t="-1" r="82771" b="67360"/>
          <a:stretch/>
        </p:blipFill>
        <p:spPr bwMode="auto">
          <a:xfrm>
            <a:off x="228601" y="2290935"/>
            <a:ext cx="5538326" cy="33721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24B354D-6023-4812-A086-4DFCBEFFF14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346074" y="2231459"/>
            <a:ext cx="5209252" cy="379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83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电机的作用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3640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电机</a:t>
            </a:r>
            <a:r>
              <a:rPr lang="en-US" altLang="zh-CN" sz="2800" b="1" dirty="0">
                <a:solidFill>
                  <a:srgbClr val="EEAF34"/>
                </a:solidFill>
              </a:rPr>
              <a:t>——</a:t>
            </a:r>
            <a:r>
              <a:rPr lang="zh-CN" altLang="en-US" sz="2800" b="1" dirty="0">
                <a:solidFill>
                  <a:srgbClr val="EEAF34"/>
                </a:solidFill>
              </a:rPr>
              <a:t>小车的动力系统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正向电压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正转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反向电压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反转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由于开发板能提供给小车的</a:t>
            </a:r>
            <a:r>
              <a:rPr lang="zh-CN" altLang="en-US" sz="2000" dirty="0">
                <a:solidFill>
                  <a:srgbClr val="1165A0"/>
                </a:solidFill>
              </a:rPr>
              <a:t>电压有限</a:t>
            </a:r>
            <a:r>
              <a:rPr lang="zh-CN" altLang="en-US" sz="2000" dirty="0"/>
              <a:t>，所以我们通常不会直接将电机接在开发板上，而是会找一块</a:t>
            </a:r>
            <a:r>
              <a:rPr lang="zh-CN" altLang="en-US" sz="2000" dirty="0">
                <a:solidFill>
                  <a:srgbClr val="1165A0"/>
                </a:solidFill>
              </a:rPr>
              <a:t>电机驱动扩展板</a:t>
            </a:r>
            <a:r>
              <a:rPr lang="zh-CN" altLang="zh-CN" sz="20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517F3B-3879-45C0-8ECD-76CACCAE8C7A}"/>
              </a:ext>
            </a:extLst>
          </p:cNvPr>
          <p:cNvSpPr/>
          <p:nvPr/>
        </p:nvSpPr>
        <p:spPr>
          <a:xfrm>
            <a:off x="8203717" y="1319761"/>
            <a:ext cx="3373953" cy="4965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</a:t>
            </a:r>
            <a:r>
              <a:rPr lang="zh-CN" altLang="zh-CN" sz="2000" dirty="0">
                <a:solidFill>
                  <a:srgbClr val="1165A0"/>
                </a:solidFill>
              </a:rPr>
              <a:t>正转：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digitalWrite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(AD, HIGH);</a:t>
            </a:r>
            <a:endParaRPr lang="zh-CN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正向转动</a:t>
            </a:r>
            <a:endParaRPr lang="en-US" altLang="zh-CN" sz="2000" dirty="0">
              <a:solidFill>
                <a:srgbClr val="F0830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/>
          </a:p>
          <a:p>
            <a:pPr>
              <a:lnSpc>
                <a:spcPts val="2000"/>
              </a:lnSpc>
            </a:pPr>
            <a:endParaRPr lang="en-US" altLang="zh-CN" sz="2000" dirty="0"/>
          </a:p>
          <a:p>
            <a:pPr>
              <a:lnSpc>
                <a:spcPts val="2000"/>
              </a:lnSpc>
            </a:pPr>
            <a:endParaRPr lang="zh-CN" altLang="zh-CN" sz="2000" dirty="0"/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(AD,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反向转动</a:t>
            </a: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不工作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5219343-0952-4224-BAF4-B409C2A0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8" y="2233461"/>
            <a:ext cx="7248432" cy="313641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1451C38-5C76-4A3F-8082-5B91C9F0F511}"/>
              </a:ext>
            </a:extLst>
          </p:cNvPr>
          <p:cNvSpPr/>
          <p:nvPr/>
        </p:nvSpPr>
        <p:spPr>
          <a:xfrm>
            <a:off x="4582699" y="4190352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AA6B87E-624F-4325-878F-53C83F8FFB36}"/>
              </a:ext>
            </a:extLst>
          </p:cNvPr>
          <p:cNvSpPr/>
          <p:nvPr/>
        </p:nvSpPr>
        <p:spPr>
          <a:xfrm>
            <a:off x="4582699" y="4638477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AD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388B6D6-AFE6-4F89-8AF5-1C1B2FF77A36}"/>
              </a:ext>
            </a:extLst>
          </p:cNvPr>
          <p:cNvSpPr/>
          <p:nvPr/>
        </p:nvSpPr>
        <p:spPr>
          <a:xfrm>
            <a:off x="4582699" y="3395714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BE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788F195-8F73-4EF2-98B6-2D9574634D68}"/>
              </a:ext>
            </a:extLst>
          </p:cNvPr>
          <p:cNvSpPr/>
          <p:nvPr/>
        </p:nvSpPr>
        <p:spPr>
          <a:xfrm>
            <a:off x="4582699" y="3801666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4E030F3-37AE-4D02-8E59-E0D0D3823CFA}"/>
              </a:ext>
            </a:extLst>
          </p:cNvPr>
          <p:cNvSpPr/>
          <p:nvPr/>
        </p:nvSpPr>
        <p:spPr>
          <a:xfrm>
            <a:off x="6422065" y="4224581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A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C3FA430-F7C3-4802-9A83-EE7039EDEC29}"/>
              </a:ext>
            </a:extLst>
          </p:cNvPr>
          <p:cNvSpPr/>
          <p:nvPr/>
        </p:nvSpPr>
        <p:spPr>
          <a:xfrm>
            <a:off x="6422065" y="2966366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B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AC8A734-9285-4B7C-8655-104FEE5053A5}"/>
              </a:ext>
            </a:extLst>
          </p:cNvPr>
          <p:cNvSpPr/>
          <p:nvPr/>
        </p:nvSpPr>
        <p:spPr>
          <a:xfrm>
            <a:off x="1534699" y="5550930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cs typeface="Times New Roman" panose="02020603050405020304" pitchFamily="18" charset="0"/>
              </a:rPr>
              <a:t>E:</a:t>
            </a:r>
            <a:r>
              <a:rPr lang="en-US" altLang="zh-CN" sz="2000" dirty="0">
                <a:cs typeface="Times New Roman" panose="02020603050405020304" pitchFamily="18" charset="0"/>
              </a:rPr>
              <a:t>enable</a:t>
            </a:r>
            <a:r>
              <a:rPr lang="zh-CN" altLang="zh-CN" sz="2000" dirty="0">
                <a:cs typeface="Times New Roman" panose="02020603050405020304" pitchFamily="18" charset="0"/>
              </a:rPr>
              <a:t>，表示是否让这个电机工作，</a:t>
            </a:r>
            <a:endParaRPr lang="en-US" altLang="zh-CN" sz="2000" dirty="0">
              <a:cs typeface="Times New Roman" panose="02020603050405020304" pitchFamily="18" charset="0"/>
            </a:endParaRPr>
          </a:p>
          <a:p>
            <a:r>
              <a:rPr lang="en-US" altLang="zh-CN" sz="2000" dirty="0">
                <a:cs typeface="Times New Roman" panose="02020603050405020304" pitchFamily="18" charset="0"/>
              </a:rPr>
              <a:t>D:direction</a:t>
            </a:r>
            <a:r>
              <a:rPr lang="zh-CN" altLang="zh-CN" sz="2000" dirty="0">
                <a:cs typeface="Times New Roman" panose="02020603050405020304" pitchFamily="18" charset="0"/>
              </a:rPr>
              <a:t>，表示电机的前进方向。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D27440-0A34-47AD-AD6D-D47E0BB84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06" y="1517332"/>
            <a:ext cx="8968032" cy="429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EF9AF45-4F24-424D-9647-0E88BE0E1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834" y="3312470"/>
            <a:ext cx="2718228" cy="19018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A6007-1B92-4530-BDD9-27A2ACBC6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74" y="2273617"/>
            <a:ext cx="5381625" cy="328612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B72AA4C-5DE0-41B0-8938-3DD27DFE2F23}"/>
              </a:ext>
            </a:extLst>
          </p:cNvPr>
          <p:cNvSpPr/>
          <p:nvPr/>
        </p:nvSpPr>
        <p:spPr>
          <a:xfrm>
            <a:off x="1544319" y="1298258"/>
            <a:ext cx="8124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cs typeface="Times New Roman" panose="02020603050405020304" pitchFamily="18" charset="0"/>
              </a:rPr>
              <a:t>写出小车后退，小车左转，小车右转以及小车停止的函数。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B29DBE-6614-499A-8E9E-2EAD1B03C42F}"/>
              </a:ext>
            </a:extLst>
          </p:cNvPr>
          <p:cNvSpPr/>
          <p:nvPr/>
        </p:nvSpPr>
        <p:spPr>
          <a:xfrm>
            <a:off x="723125" y="5981103"/>
            <a:ext cx="10849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烧录程序（已帮忙烧好），在浏览器输入</a:t>
            </a:r>
            <a:r>
              <a:rPr lang="en-US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esp8266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的</a:t>
            </a:r>
            <a:r>
              <a:rPr lang="en-US" altLang="zh-CN" b="1" dirty="0" err="1">
                <a:solidFill>
                  <a:srgbClr val="1165A0"/>
                </a:solidFill>
                <a:cs typeface="Times New Roman" panose="02020603050405020304" pitchFamily="18" charset="0"/>
              </a:rPr>
              <a:t>ip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地址打开控制小车的网页检验小车函数是否编写正确。</a:t>
            </a:r>
            <a:endParaRPr lang="zh-CN" altLang="en-US" b="1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3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>
            <a:extLst>
              <a:ext uri="{FF2B5EF4-FFF2-40B4-BE49-F238E27FC236}">
                <a16:creationId xmlns:a16="http://schemas.microsoft.com/office/drawing/2014/main" id="{74ED038E-6A32-47B2-8331-8DC111D5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实验一：读取温湿度传感器数据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553129-61DB-4D08-9492-0330D83ADA59}"/>
              </a:ext>
            </a:extLst>
          </p:cNvPr>
          <p:cNvSpPr txBox="1"/>
          <p:nvPr/>
        </p:nvSpPr>
        <p:spPr>
          <a:xfrm>
            <a:off x="573578" y="831273"/>
            <a:ext cx="11044844" cy="445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：连接电源，输入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IP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地址，出现控制界面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887844-35BE-4854-AEA6-D9022FFB01D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05297" y="1892798"/>
            <a:ext cx="5981405" cy="422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163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问题提出</a:t>
            </a:r>
          </a:p>
        </p:txBody>
      </p:sp>
      <p:pic>
        <p:nvPicPr>
          <p:cNvPr id="11" name="Picture 2" descr="http://img.article.pchome.net/00/20/94/51/1180011873600.gif">
            <a:extLst>
              <a:ext uri="{FF2B5EF4-FFF2-40B4-BE49-F238E27FC236}">
                <a16:creationId xmlns:a16="http://schemas.microsoft.com/office/drawing/2014/main" id="{0A4DBA37-83A3-4ED9-B974-BD8757E31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4" y="3074582"/>
            <a:ext cx="2559685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F185313-1E25-43EB-99D4-8AF8A43A997E}"/>
              </a:ext>
            </a:extLst>
          </p:cNvPr>
          <p:cNvSpPr txBox="1"/>
          <p:nvPr/>
        </p:nvSpPr>
        <p:spPr>
          <a:xfrm>
            <a:off x="1808160" y="5298781"/>
            <a:ext cx="2344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实时路况与导航</a:t>
            </a:r>
          </a:p>
        </p:txBody>
      </p:sp>
      <p:pic>
        <p:nvPicPr>
          <p:cNvPr id="13" name="Picture 4" descr="http://www.tmtpost.com/wp-content/uploads/2013/10/138260483968.jpg">
            <a:extLst>
              <a:ext uri="{FF2B5EF4-FFF2-40B4-BE49-F238E27FC236}">
                <a16:creationId xmlns:a16="http://schemas.microsoft.com/office/drawing/2014/main" id="{82923FD8-0BCD-49AD-859F-C323D043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237" y="3074581"/>
            <a:ext cx="4030636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5E85727-90D9-465A-B6B7-B12177A98EF8}"/>
              </a:ext>
            </a:extLst>
          </p:cNvPr>
          <p:cNvSpPr txBox="1"/>
          <p:nvPr/>
        </p:nvSpPr>
        <p:spPr>
          <a:xfrm>
            <a:off x="6127118" y="5306639"/>
            <a:ext cx="19126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车载电子设备</a:t>
            </a:r>
            <a:endParaRPr lang="en-US" altLang="zh-CN" sz="16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2075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智能交通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通过在基础设施和交通工具当中广泛应用信息、通讯技术来提高交通运输系统的安全性、可管理性、运输效能同时降低能源消耗和对地球环境的负面影响。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5B5A9B-40D0-4729-8F5B-E30430EAA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899962"/>
            <a:ext cx="5334000" cy="30580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CF915D-0BF5-4A7D-B91B-FCBB551A1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3685" y="1899962"/>
            <a:ext cx="4086147" cy="276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8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科学探究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E5064F-06CB-4B76-A317-44287379B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027" y="1297790"/>
            <a:ext cx="5259945" cy="525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37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6164225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6164225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973366" y="2251238"/>
            <a:ext cx="2879568" cy="535026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拼装</a:t>
            </a: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  <a:endParaRPr lang="zh-CN" altLang="en-US" sz="2400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26420"/>
            <a:ext cx="6164225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函数的编写</a:t>
              </a:r>
              <a:endParaRPr lang="zh-CN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47193" y="4496864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控制小车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007764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组装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pic>
        <p:nvPicPr>
          <p:cNvPr id="10" name="第1节_WiFi小车">
            <a:hlinkClick r:id="" action="ppaction://media"/>
            <a:extLst>
              <a:ext uri="{FF2B5EF4-FFF2-40B4-BE49-F238E27FC236}">
                <a16:creationId xmlns:a16="http://schemas.microsoft.com/office/drawing/2014/main" id="{D8F9CBEF-89C7-4EEF-B643-4299CB8E03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6301" y="883194"/>
            <a:ext cx="9679398" cy="544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03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标题 1">
            <a:extLst>
              <a:ext uri="{FF2B5EF4-FFF2-40B4-BE49-F238E27FC236}">
                <a16:creationId xmlns:a16="http://schemas.microsoft.com/office/drawing/2014/main" id="{74ED038E-6A32-47B2-8331-8DC111D5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2800" dirty="0" err="1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553129-61DB-4D08-9492-0330D83ADA59}"/>
              </a:ext>
            </a:extLst>
          </p:cNvPr>
          <p:cNvSpPr txBox="1"/>
          <p:nvPr/>
        </p:nvSpPr>
        <p:spPr>
          <a:xfrm>
            <a:off x="573578" y="1176251"/>
            <a:ext cx="11044844" cy="4458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：打开开始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编程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arduino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IDE-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打开文件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（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-learn-ai/codes/chapter3/part2_WiFiCar/esp8266_wificar_http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：将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esp8266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通过数据线连接到电脑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：点击工具栏：工具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开发板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在子菜单中选择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NodeMCU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1.0 (ESP-12E Module)</a:t>
            </a: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：点击工具栏：工具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端口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在子菜单中选择对应开发板的</a:t>
            </a:r>
            <a:r>
              <a:rPr lang="en-US" altLang="zh-CN" sz="24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tty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端口（一般为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ttyUSB0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）（查看下方状态栏信息）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步骤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：配置</a:t>
            </a:r>
            <a:r>
              <a:rPr lang="en-US" altLang="zh-CN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Arduino IDE</a:t>
            </a:r>
            <a:r>
              <a:rPr lang="zh-CN" altLang="en-US" sz="24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板级参数并进行烧录</a:t>
            </a:r>
            <a:endParaRPr lang="en-US" altLang="zh-CN" sz="24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60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2791</TotalTime>
  <Words>586</Words>
  <Application>Microsoft Office PowerPoint</Application>
  <PresentationFormat>宽屏</PresentationFormat>
  <Paragraphs>115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等线</vt:lpstr>
      <vt:lpstr>华文中宋</vt:lpstr>
      <vt:lpstr>庞门正道标题体</vt:lpstr>
      <vt:lpstr>宋体</vt:lpstr>
      <vt:lpstr>微软雅黑</vt:lpstr>
      <vt:lpstr>Arial</vt:lpstr>
      <vt:lpstr>Calibri</vt:lpstr>
      <vt:lpstr>Raleway</vt:lpstr>
      <vt:lpstr>Times New Roman</vt:lpstr>
      <vt:lpstr>Wingdings</vt:lpstr>
      <vt:lpstr>Office Theme</vt:lpstr>
      <vt:lpstr>PowerPoint 演示文稿</vt:lpstr>
      <vt:lpstr>问题提出</vt:lpstr>
      <vt:lpstr>未来已来</vt:lpstr>
      <vt:lpstr>科学探究</vt:lpstr>
      <vt:lpstr>WIFI遥控小车</vt:lpstr>
      <vt:lpstr>活动目标</vt:lpstr>
      <vt:lpstr>需要哪些硬件？</vt:lpstr>
      <vt:lpstr>组装WIFI小车</vt:lpstr>
      <vt:lpstr>Wifi小车</vt:lpstr>
      <vt:lpstr>Wifi小车</vt:lpstr>
      <vt:lpstr>电机的作用</vt:lpstr>
      <vt:lpstr>如何控制小车？</vt:lpstr>
      <vt:lpstr>如何控制小车？</vt:lpstr>
      <vt:lpstr>如何控制小车？</vt:lpstr>
      <vt:lpstr>实验一：读取温湿度传感器数据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Li X</cp:lastModifiedBy>
  <cp:revision>163</cp:revision>
  <dcterms:created xsi:type="dcterms:W3CDTF">2018-04-01T09:12:50Z</dcterms:created>
  <dcterms:modified xsi:type="dcterms:W3CDTF">2019-12-05T05:07:45Z</dcterms:modified>
</cp:coreProperties>
</file>

<file path=docProps/thumbnail.jpeg>
</file>